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4E5FC30-29E5-4BDB-8CFD-90DECD40F949}">
  <a:tblStyle styleId="{24E5FC30-29E5-4BDB-8CFD-90DECD40F949}"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2104480" y="685800"/>
            <a:ext cx="26495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104459" y="685800"/>
            <a:ext cx="2649599"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2104480" y="685800"/>
            <a:ext cx="2649599"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2104480" y="685800"/>
            <a:ext cx="2649599"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64952" y="1456057"/>
            <a:ext cx="7242600" cy="40140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264944" y="5542288"/>
            <a:ext cx="7242600" cy="1550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64944" y="2163088"/>
            <a:ext cx="7242600" cy="38397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264944" y="6164351"/>
            <a:ext cx="7242600" cy="2543700"/>
          </a:xfrm>
          <a:prstGeom prst="rect">
            <a:avLst/>
          </a:prstGeom>
        </p:spPr>
        <p:txBody>
          <a:bodyPr anchorCtr="0" anchor="t" bIns="91425" lIns="91425" rIns="91425" tIns="91425"/>
          <a:lstStyle>
            <a:lvl1pPr lvl="0" algn="ctr">
              <a:spcBef>
                <a:spcPts val="0"/>
              </a:spcBef>
              <a:buChar char="●"/>
              <a:defRPr/>
            </a:lvl1pPr>
            <a:lvl2pPr lvl="1" algn="ctr">
              <a:spcBef>
                <a:spcPts val="0"/>
              </a:spcBef>
              <a:buChar char="○"/>
              <a:defRPr/>
            </a:lvl2pPr>
            <a:lvl3pPr lvl="2" algn="ctr">
              <a:spcBef>
                <a:spcPts val="0"/>
              </a:spcBef>
              <a:buChar char="■"/>
              <a:defRPr/>
            </a:lvl3pPr>
            <a:lvl4pPr lvl="3" algn="ctr">
              <a:spcBef>
                <a:spcPts val="0"/>
              </a:spcBef>
              <a:buChar char="●"/>
              <a:defRPr/>
            </a:lvl4pPr>
            <a:lvl5pPr lvl="4" algn="ctr">
              <a:spcBef>
                <a:spcPts val="0"/>
              </a:spcBef>
              <a:buChar char="○"/>
              <a:defRPr/>
            </a:lvl5pPr>
            <a:lvl6pPr lvl="5" algn="ctr">
              <a:spcBef>
                <a:spcPts val="0"/>
              </a:spcBef>
              <a:buChar char="■"/>
              <a:defRPr/>
            </a:lvl6pPr>
            <a:lvl7pPr lvl="6" algn="ctr">
              <a:spcBef>
                <a:spcPts val="0"/>
              </a:spcBef>
              <a:buChar char="●"/>
              <a:defRPr/>
            </a:lvl7pPr>
            <a:lvl8pPr lvl="7" algn="ctr">
              <a:spcBef>
                <a:spcPts val="0"/>
              </a:spcBef>
              <a:buChar char="○"/>
              <a:defRPr/>
            </a:lvl8pPr>
            <a:lvl9pPr lvl="8" algn="ctr">
              <a:spcBef>
                <a:spcPts val="0"/>
              </a:spcBef>
              <a:buChar char="■"/>
              <a:defRPr/>
            </a:lvl9pPr>
          </a:lstStyle>
          <a:p/>
        </p:txBody>
      </p:sp>
      <p:sp>
        <p:nvSpPr>
          <p:cNvPr id="47" name="Shape 47"/>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264944" y="4206106"/>
            <a:ext cx="7242600" cy="16461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264944" y="870271"/>
            <a:ext cx="7242600" cy="111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264944" y="2253728"/>
            <a:ext cx="7242600" cy="66810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19" name="Shape 19"/>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64944" y="870271"/>
            <a:ext cx="7242600" cy="111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264945" y="2253728"/>
            <a:ext cx="3399900" cy="66810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3" name="Shape 23"/>
          <p:cNvSpPr txBox="1"/>
          <p:nvPr>
            <p:ph idx="2" type="body"/>
          </p:nvPr>
        </p:nvSpPr>
        <p:spPr>
          <a:xfrm>
            <a:off x="4107540" y="2253728"/>
            <a:ext cx="3399899" cy="66810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4" name="Shape 24"/>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64944" y="870271"/>
            <a:ext cx="7242600" cy="111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64945" y="1086506"/>
            <a:ext cx="2386800" cy="14778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264945" y="2717439"/>
            <a:ext cx="2386800" cy="6217499"/>
          </a:xfrm>
          <a:prstGeom prst="rect">
            <a:avLst/>
          </a:prstGeom>
        </p:spPr>
        <p:txBody>
          <a:bodyPr anchorCtr="0" anchor="t" bIns="91425" lIns="91425" rIns="91425" tIns="91425"/>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31" name="Shape 31"/>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16712" y="880293"/>
            <a:ext cx="5412600" cy="7999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3886200" y="-244"/>
            <a:ext cx="3886200" cy="100584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25675" y="2411542"/>
            <a:ext cx="3438300" cy="2898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25675" y="5481568"/>
            <a:ext cx="3438300" cy="2415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198575" y="1415968"/>
            <a:ext cx="3261300" cy="7226100"/>
          </a:xfrm>
          <a:prstGeom prst="rect">
            <a:avLst/>
          </a:prstGeom>
        </p:spPr>
        <p:txBody>
          <a:bodyPr anchorCtr="0" anchor="ctr"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40" name="Shape 40"/>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64945" y="8273124"/>
            <a:ext cx="5099100" cy="1183200"/>
          </a:xfrm>
          <a:prstGeom prst="rect">
            <a:avLst/>
          </a:prstGeom>
        </p:spPr>
        <p:txBody>
          <a:bodyPr anchorCtr="0" anchor="ctr" bIns="91425" lIns="91425" rIns="91425" tIns="91425"/>
          <a:lstStyle>
            <a:lvl1pPr lvl="0">
              <a:lnSpc>
                <a:spcPct val="100000"/>
              </a:lnSpc>
              <a:spcBef>
                <a:spcPts val="0"/>
              </a:spcBef>
              <a:spcAft>
                <a:spcPts val="0"/>
              </a:spcAft>
              <a:buChar char="●"/>
              <a:defRPr/>
            </a:lvl1pPr>
          </a:lstStyle>
          <a:p/>
        </p:txBody>
      </p:sp>
      <p:sp>
        <p:nvSpPr>
          <p:cNvPr id="43" name="Shape 43"/>
          <p:cNvSpPr txBox="1"/>
          <p:nvPr>
            <p:ph idx="12" type="sldNum"/>
          </p:nvPr>
        </p:nvSpPr>
        <p:spPr>
          <a:xfrm>
            <a:off x="7201589" y="9119179"/>
            <a:ext cx="466500" cy="7698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64944" y="870271"/>
            <a:ext cx="7242600" cy="11199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264944" y="2253728"/>
            <a:ext cx="7242600" cy="6681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7201589" y="9119179"/>
            <a:ext cx="466500" cy="7698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about:blank" TargetMode="External"/><Relationship Id="rId5" Type="http://schemas.openxmlformats.org/officeDocument/2006/relationships/hyperlink" Target="http://www.shannajoseph.weebly.com" TargetMode="External"/><Relationship Id="rId6" Type="http://schemas.openxmlformats.org/officeDocument/2006/relationships/hyperlink" Target="http://www.shannajoseph.weebly.com" TargetMode="External"/><Relationship Id="rId7"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descr="P1050015.JPG" id="54" name="Shape 54"/>
          <p:cNvPicPr preferRelativeResize="0"/>
          <p:nvPr/>
        </p:nvPicPr>
        <p:blipFill>
          <a:blip r:embed="rId3">
            <a:alphaModFix/>
          </a:blip>
          <a:stretch>
            <a:fillRect/>
          </a:stretch>
        </p:blipFill>
        <p:spPr>
          <a:xfrm>
            <a:off x="758774" y="612226"/>
            <a:ext cx="1914099" cy="1526150"/>
          </a:xfrm>
          <a:prstGeom prst="rect">
            <a:avLst/>
          </a:prstGeom>
          <a:noFill/>
          <a:ln>
            <a:noFill/>
          </a:ln>
        </p:spPr>
      </p:pic>
      <p:sp>
        <p:nvSpPr>
          <p:cNvPr id="55" name="Shape 55"/>
          <p:cNvSpPr txBox="1"/>
          <p:nvPr/>
        </p:nvSpPr>
        <p:spPr>
          <a:xfrm>
            <a:off x="2790825" y="321699"/>
            <a:ext cx="4655400" cy="2107200"/>
          </a:xfrm>
          <a:prstGeom prst="rect">
            <a:avLst/>
          </a:prstGeom>
          <a:solidFill>
            <a:srgbClr val="EAD1DC"/>
          </a:solidFill>
          <a:ln>
            <a:noFill/>
          </a:ln>
        </p:spPr>
        <p:txBody>
          <a:bodyPr anchorCtr="0" anchor="t" bIns="91425" lIns="91425" rIns="91425" tIns="91425">
            <a:noAutofit/>
          </a:bodyPr>
          <a:lstStyle/>
          <a:p>
            <a:pPr lvl="0" rtl="0" algn="ctr">
              <a:spcBef>
                <a:spcPts val="0"/>
              </a:spcBef>
              <a:buNone/>
            </a:pPr>
            <a:r>
              <a:rPr b="1" lang="en" sz="1800">
                <a:latin typeface="Comic Sans MS"/>
                <a:ea typeface="Comic Sans MS"/>
                <a:cs typeface="Comic Sans MS"/>
                <a:sym typeface="Comic Sans MS"/>
              </a:rPr>
              <a:t>Eighth-Grade Language Arts Course Syllabus</a:t>
            </a:r>
          </a:p>
          <a:p>
            <a:pPr lvl="0" rtl="0" algn="ctr">
              <a:spcBef>
                <a:spcPts val="0"/>
              </a:spcBef>
              <a:buNone/>
            </a:pPr>
            <a:r>
              <a:rPr b="1" lang="en">
                <a:latin typeface="Comic Sans MS"/>
                <a:ea typeface="Comic Sans MS"/>
                <a:cs typeface="Comic Sans MS"/>
                <a:sym typeface="Comic Sans MS"/>
              </a:rPr>
              <a:t>2017-2018</a:t>
            </a:r>
          </a:p>
          <a:p>
            <a:pPr lvl="0" rtl="0" algn="ctr">
              <a:spcBef>
                <a:spcPts val="0"/>
              </a:spcBef>
              <a:buNone/>
            </a:pPr>
            <a:r>
              <a:rPr b="1" lang="en">
                <a:latin typeface="Comic Sans MS"/>
                <a:ea typeface="Comic Sans MS"/>
                <a:cs typeface="Comic Sans MS"/>
                <a:sym typeface="Comic Sans MS"/>
              </a:rPr>
              <a:t>Centennial Magnet Middle School</a:t>
            </a:r>
          </a:p>
          <a:p>
            <a:pPr lvl="0" rtl="0" algn="ctr">
              <a:spcBef>
                <a:spcPts val="0"/>
              </a:spcBef>
              <a:buNone/>
            </a:pPr>
            <a:r>
              <a:t/>
            </a:r>
            <a:endParaRPr/>
          </a:p>
          <a:p>
            <a:pPr lvl="0" rtl="0">
              <a:spcBef>
                <a:spcPts val="0"/>
              </a:spcBef>
              <a:buNone/>
            </a:pPr>
            <a:r>
              <a:rPr lang="en"/>
              <a:t>Mrs. Shanna Joseph              </a:t>
            </a:r>
            <a:r>
              <a:rPr lang="en" u="sng">
                <a:solidFill>
                  <a:schemeClr val="hlink"/>
                </a:solidFill>
                <a:hlinkClick r:id="rId4"/>
              </a:rPr>
              <a:t>www.sjoseph@wcpss.net</a:t>
            </a:r>
            <a:r>
              <a:rPr lang="en"/>
              <a:t>       </a:t>
            </a:r>
          </a:p>
          <a:p>
            <a:pPr lvl="0" rtl="0">
              <a:spcBef>
                <a:spcPts val="0"/>
              </a:spcBef>
              <a:buNone/>
            </a:pPr>
            <a:r>
              <a:t/>
            </a:r>
            <a:endParaRPr/>
          </a:p>
          <a:p>
            <a:pPr lvl="0" rtl="0" algn="ctr">
              <a:spcBef>
                <a:spcPts val="0"/>
              </a:spcBef>
              <a:buNone/>
            </a:pPr>
            <a:r>
              <a:rPr lang="en" sz="1200"/>
              <a:t>Google Classroom:  d4xlv09    Remind code: @mzjoseph16</a:t>
            </a:r>
            <a:r>
              <a:rPr lang="en"/>
              <a:t>  </a:t>
            </a:r>
            <a:r>
              <a:rPr lang="en"/>
              <a:t>     </a:t>
            </a:r>
            <a:r>
              <a:rPr lang="en" u="sng">
                <a:solidFill>
                  <a:schemeClr val="hlink"/>
                </a:solidFill>
                <a:hlinkClick r:id="rId5"/>
              </a:rPr>
              <a:t>www.shann</a:t>
            </a:r>
            <a:r>
              <a:rPr lang="en" u="sng">
                <a:solidFill>
                  <a:schemeClr val="hlink"/>
                </a:solidFill>
                <a:hlinkClick r:id="rId6"/>
              </a:rPr>
              <a:t>ajoseph.weebly.com</a:t>
            </a:r>
            <a:r>
              <a:rPr lang="en"/>
              <a:t>                </a:t>
            </a:r>
          </a:p>
          <a:p>
            <a:pPr lvl="0">
              <a:spcBef>
                <a:spcPts val="0"/>
              </a:spcBef>
              <a:buNone/>
            </a:pPr>
            <a:r>
              <a:t/>
            </a:r>
            <a:endParaRPr/>
          </a:p>
        </p:txBody>
      </p:sp>
      <p:sp>
        <p:nvSpPr>
          <p:cNvPr id="56" name="Shape 56"/>
          <p:cNvSpPr txBox="1"/>
          <p:nvPr/>
        </p:nvSpPr>
        <p:spPr>
          <a:xfrm>
            <a:off x="831300" y="2508250"/>
            <a:ext cx="6026700" cy="1701900"/>
          </a:xfrm>
          <a:prstGeom prst="rect">
            <a:avLst/>
          </a:prstGeom>
          <a:noFill/>
          <a:ln>
            <a:noFill/>
          </a:ln>
        </p:spPr>
        <p:txBody>
          <a:bodyPr anchorCtr="0" anchor="t" bIns="91425" lIns="91425" rIns="91425" tIns="91425">
            <a:noAutofit/>
          </a:bodyPr>
          <a:lstStyle/>
          <a:p>
            <a:pPr lvl="0">
              <a:spcBef>
                <a:spcPts val="0"/>
              </a:spcBef>
              <a:buNone/>
            </a:pPr>
            <a:r>
              <a:rPr lang="en">
                <a:solidFill>
                  <a:schemeClr val="dk1"/>
                </a:solidFill>
                <a:latin typeface="Georgia"/>
                <a:ea typeface="Georgia"/>
                <a:cs typeface="Georgia"/>
                <a:sym typeface="Georgia"/>
              </a:rPr>
              <a:t>Students in English Language Arts 8 will apply reading, writing, listening, speaking, and viewing skills in an independent manner through meaningful interdisciplinary tasks. Students will continue to develop an appreciation for literature as well as build vocabulary through the study of literary elements in classic and contemporary selections.  We will focus on moving from the literal to the abstract in both critical thinking and writing skills. </a:t>
            </a:r>
          </a:p>
        </p:txBody>
      </p:sp>
      <p:sp>
        <p:nvSpPr>
          <p:cNvPr id="57" name="Shape 57"/>
          <p:cNvSpPr txBox="1"/>
          <p:nvPr/>
        </p:nvSpPr>
        <p:spPr>
          <a:xfrm>
            <a:off x="143100" y="5915200"/>
            <a:ext cx="7629300" cy="2466900"/>
          </a:xfrm>
          <a:prstGeom prst="rect">
            <a:avLst/>
          </a:prstGeom>
          <a:noFill/>
          <a:ln>
            <a:noFill/>
          </a:ln>
        </p:spPr>
        <p:txBody>
          <a:bodyPr anchorCtr="0" anchor="t" bIns="91425" lIns="91425" rIns="91425" tIns="91425">
            <a:noAutofit/>
          </a:bodyPr>
          <a:lstStyle/>
          <a:p>
            <a:pPr lvl="0" rtl="0">
              <a:lnSpc>
                <a:spcPct val="120000"/>
              </a:lnSpc>
              <a:spcBef>
                <a:spcPts val="0"/>
              </a:spcBef>
              <a:buClr>
                <a:schemeClr val="dk1"/>
              </a:buClr>
              <a:buFont typeface="Arial"/>
              <a:buNone/>
            </a:pPr>
            <a:r>
              <a:t/>
            </a:r>
            <a:endParaRPr sz="1600">
              <a:solidFill>
                <a:schemeClr val="dk1"/>
              </a:solidFill>
              <a:latin typeface="Georgia"/>
              <a:ea typeface="Georgia"/>
              <a:cs typeface="Georgia"/>
              <a:sym typeface="Georgia"/>
            </a:endParaRPr>
          </a:p>
        </p:txBody>
      </p:sp>
      <p:sp>
        <p:nvSpPr>
          <p:cNvPr id="58" name="Shape 58"/>
          <p:cNvSpPr/>
          <p:nvPr/>
        </p:nvSpPr>
        <p:spPr>
          <a:xfrm>
            <a:off x="85874" y="3971950"/>
            <a:ext cx="2578068" cy="2229011"/>
          </a:xfrm>
          <a:prstGeom prst="irregularSeal1">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a:t>WHAT WILL WE BE LEARNING?</a:t>
            </a:r>
          </a:p>
        </p:txBody>
      </p:sp>
      <p:graphicFrame>
        <p:nvGraphicFramePr>
          <p:cNvPr id="59" name="Shape 59"/>
          <p:cNvGraphicFramePr/>
          <p:nvPr/>
        </p:nvGraphicFramePr>
        <p:xfrm>
          <a:off x="2088987" y="5477050"/>
          <a:ext cx="3000000" cy="3000000"/>
        </p:xfrm>
        <a:graphic>
          <a:graphicData uri="http://schemas.openxmlformats.org/drawingml/2006/table">
            <a:tbl>
              <a:tblPr>
                <a:noFill/>
                <a:tableStyleId>{24E5FC30-29E5-4BDB-8CFD-90DECD40F949}</a:tableStyleId>
              </a:tblPr>
              <a:tblGrid>
                <a:gridCol w="1100800"/>
                <a:gridCol w="1665600"/>
                <a:gridCol w="1337350"/>
                <a:gridCol w="1301150"/>
              </a:tblGrid>
              <a:tr h="860350">
                <a:tc>
                  <a:txBody>
                    <a:bodyPr>
                      <a:noAutofit/>
                    </a:bodyPr>
                    <a:lstStyle/>
                    <a:p>
                      <a:pPr lvl="0">
                        <a:spcBef>
                          <a:spcPts val="0"/>
                        </a:spcBef>
                        <a:buNone/>
                      </a:pPr>
                      <a:r>
                        <a:rPr lang="en"/>
                        <a:t>UNIT 1:</a:t>
                      </a:r>
                    </a:p>
                    <a:p>
                      <a:pPr lvl="0">
                        <a:spcBef>
                          <a:spcPts val="0"/>
                        </a:spcBef>
                        <a:buNone/>
                      </a:pPr>
                      <a:r>
                        <a:rPr lang="en" sz="1200"/>
                        <a:t>JOURNEYS</a:t>
                      </a:r>
                    </a:p>
                  </a:txBody>
                  <a:tcPr marT="91425" marB="91425" marR="91425" marL="91425"/>
                </a:tc>
                <a:tc>
                  <a:txBody>
                    <a:bodyPr>
                      <a:noAutofit/>
                    </a:bodyPr>
                    <a:lstStyle/>
                    <a:p>
                      <a:pPr lvl="0">
                        <a:spcBef>
                          <a:spcPts val="0"/>
                        </a:spcBef>
                        <a:buNone/>
                      </a:pPr>
                      <a:r>
                        <a:rPr lang="en"/>
                        <a:t>UNIT 2:</a:t>
                      </a:r>
                    </a:p>
                    <a:p>
                      <a:pPr lvl="0">
                        <a:spcBef>
                          <a:spcPts val="0"/>
                        </a:spcBef>
                        <a:buNone/>
                      </a:pPr>
                      <a:r>
                        <a:rPr lang="en" sz="1200"/>
                        <a:t>RIGHTS AND </a:t>
                      </a:r>
                    </a:p>
                    <a:p>
                      <a:pPr lvl="0">
                        <a:spcBef>
                          <a:spcPts val="0"/>
                        </a:spcBef>
                        <a:buNone/>
                      </a:pPr>
                      <a:r>
                        <a:rPr lang="en" sz="1200"/>
                        <a:t>RESPONSIBILITIES</a:t>
                      </a:r>
                    </a:p>
                  </a:txBody>
                  <a:tcPr marT="91425" marB="91425" marR="91425" marL="91425"/>
                </a:tc>
                <a:tc>
                  <a:txBody>
                    <a:bodyPr>
                      <a:noAutofit/>
                    </a:bodyPr>
                    <a:lstStyle/>
                    <a:p>
                      <a:pPr lvl="0">
                        <a:spcBef>
                          <a:spcPts val="0"/>
                        </a:spcBef>
                        <a:buNone/>
                      </a:pPr>
                      <a:r>
                        <a:rPr lang="en"/>
                        <a:t>UNIT 3:</a:t>
                      </a:r>
                    </a:p>
                    <a:p>
                      <a:pPr lvl="0">
                        <a:spcBef>
                          <a:spcPts val="0"/>
                        </a:spcBef>
                        <a:buNone/>
                      </a:pPr>
                      <a:r>
                        <a:rPr lang="en" sz="1200"/>
                        <a:t>RISKING IT ALL</a:t>
                      </a:r>
                    </a:p>
                  </a:txBody>
                  <a:tcPr marT="91425" marB="91425" marR="91425" marL="91425"/>
                </a:tc>
                <a:tc>
                  <a:txBody>
                    <a:bodyPr>
                      <a:noAutofit/>
                    </a:bodyPr>
                    <a:lstStyle/>
                    <a:p>
                      <a:pPr lvl="0">
                        <a:spcBef>
                          <a:spcPts val="0"/>
                        </a:spcBef>
                        <a:buNone/>
                      </a:pPr>
                      <a:r>
                        <a:rPr lang="en"/>
                        <a:t>UNIT 4:</a:t>
                      </a:r>
                    </a:p>
                    <a:p>
                      <a:pPr lvl="0">
                        <a:spcBef>
                          <a:spcPts val="0"/>
                        </a:spcBef>
                        <a:buNone/>
                      </a:pPr>
                      <a:r>
                        <a:rPr lang="en" sz="1200"/>
                        <a:t>THE POWER OF LANGUAGE</a:t>
                      </a:r>
                    </a:p>
                  </a:txBody>
                  <a:tcPr marT="91425" marB="91425" marR="91425" marL="91425"/>
                </a:tc>
              </a:tr>
              <a:tr h="3470775">
                <a:tc>
                  <a:txBody>
                    <a:bodyPr>
                      <a:noAutofit/>
                    </a:bodyPr>
                    <a:lstStyle/>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What inspires people to embark on journeys?</a:t>
                      </a:r>
                    </a:p>
                    <a:p>
                      <a:pPr lvl="0" rtl="0">
                        <a:lnSpc>
                          <a:spcPct val="115000"/>
                        </a:lnSpc>
                        <a:spcBef>
                          <a:spcPts val="0"/>
                        </a:spcBef>
                        <a:buClr>
                          <a:schemeClr val="dk1"/>
                        </a:buClr>
                        <a:buSzPct val="137500"/>
                        <a:buFont typeface="Arial"/>
                        <a:buNone/>
                      </a:pPr>
                      <a:r>
                        <a:t/>
                      </a:r>
                      <a:endParaRPr sz="800">
                        <a:solidFill>
                          <a:schemeClr val="dk1"/>
                        </a:solidFill>
                        <a:latin typeface="Georgia"/>
                        <a:ea typeface="Georgia"/>
                        <a:cs typeface="Georgia"/>
                        <a:sym typeface="Georgia"/>
                      </a:endParaRP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are people shaped by their journeys?</a:t>
                      </a:r>
                    </a:p>
                    <a:p>
                      <a:pPr lvl="0" rtl="0">
                        <a:lnSpc>
                          <a:spcPct val="115000"/>
                        </a:lnSpc>
                        <a:spcBef>
                          <a:spcPts val="0"/>
                        </a:spcBef>
                        <a:buClr>
                          <a:schemeClr val="dk1"/>
                        </a:buClr>
                        <a:buSzPct val="137500"/>
                        <a:buFont typeface="Arial"/>
                        <a:buNone/>
                      </a:pPr>
                      <a:r>
                        <a:t/>
                      </a:r>
                      <a:endParaRPr sz="800">
                        <a:solidFill>
                          <a:schemeClr val="dk1"/>
                        </a:solidFill>
                        <a:latin typeface="Georgia"/>
                        <a:ea typeface="Georgia"/>
                        <a:cs typeface="Georgia"/>
                        <a:sym typeface="Georgia"/>
                      </a:endParaRP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 readers use textual evidence to support analysis?</a:t>
                      </a:r>
                    </a:p>
                    <a:p>
                      <a:pPr lvl="0" rtl="0">
                        <a:lnSpc>
                          <a:spcPct val="115000"/>
                        </a:lnSpc>
                        <a:spcBef>
                          <a:spcPts val="0"/>
                        </a:spcBef>
                        <a:buClr>
                          <a:schemeClr val="dk1"/>
                        </a:buClr>
                        <a:buSzPct val="137500"/>
                        <a:buFont typeface="Arial"/>
                        <a:buNone/>
                      </a:pPr>
                      <a:r>
                        <a:t/>
                      </a:r>
                      <a:endParaRPr sz="800">
                        <a:solidFill>
                          <a:schemeClr val="dk1"/>
                        </a:solidFill>
                        <a:latin typeface="Georgia"/>
                        <a:ea typeface="Georgia"/>
                        <a:cs typeface="Georgia"/>
                        <a:sym typeface="Georgia"/>
                      </a:endParaRP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does an author’s purpose, intended audience, and point of view impact meaning?</a:t>
                      </a:r>
                    </a:p>
                    <a:p>
                      <a:pPr lvl="0">
                        <a:spcBef>
                          <a:spcPts val="0"/>
                        </a:spcBef>
                        <a:buNone/>
                      </a:pPr>
                      <a:r>
                        <a:t/>
                      </a:r>
                      <a:endParaRPr/>
                    </a:p>
                  </a:txBody>
                  <a:tcPr marT="91425" marB="91425" marR="91425" marL="91425"/>
                </a:tc>
                <a:tc>
                  <a:txBody>
                    <a:bodyPr>
                      <a:noAutofit/>
                    </a:bodyPr>
                    <a:lstStyle/>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 choices and life experiences cause one to mature?</a:t>
                      </a:r>
                    </a:p>
                    <a:p>
                      <a:pPr lvl="0" rtl="0">
                        <a:lnSpc>
                          <a:spcPct val="120000"/>
                        </a:lnSpc>
                        <a:spcBef>
                          <a:spcPts val="0"/>
                        </a:spcBef>
                        <a:buClr>
                          <a:schemeClr val="dk1"/>
                        </a:buClr>
                        <a:buSzPct val="137500"/>
                        <a:buFont typeface="Arial"/>
                        <a:buNone/>
                      </a:pPr>
                      <a:br>
                        <a:rPr lang="en" sz="800">
                          <a:solidFill>
                            <a:schemeClr val="dk1"/>
                          </a:solidFill>
                          <a:latin typeface="Georgia"/>
                          <a:ea typeface="Georgia"/>
                          <a:cs typeface="Georgia"/>
                          <a:sym typeface="Georgia"/>
                        </a:rPr>
                      </a:br>
                      <a:r>
                        <a:rPr lang="en" sz="800">
                          <a:solidFill>
                            <a:schemeClr val="dk1"/>
                          </a:solidFill>
                          <a:latin typeface="Georgia"/>
                          <a:ea typeface="Georgia"/>
                          <a:cs typeface="Georgia"/>
                          <a:sym typeface="Georgia"/>
                        </a:rPr>
                        <a:t> How do authors use narrative elements to create effect?</a:t>
                      </a:r>
                    </a:p>
                    <a:p>
                      <a:pPr lvl="0" rtl="0">
                        <a:lnSpc>
                          <a:spcPct val="115000"/>
                        </a:lnSpc>
                        <a:spcBef>
                          <a:spcPts val="0"/>
                        </a:spcBef>
                        <a:buClr>
                          <a:schemeClr val="dk1"/>
                        </a:buClr>
                        <a:buSzPct val="137500"/>
                        <a:buFont typeface="Arial"/>
                        <a:buNone/>
                      </a:pPr>
                      <a:r>
                        <a:t/>
                      </a:r>
                      <a:endParaRPr sz="800">
                        <a:solidFill>
                          <a:schemeClr val="dk1"/>
                        </a:solidFill>
                        <a:latin typeface="Georgia"/>
                        <a:ea typeface="Georgia"/>
                        <a:cs typeface="Georgia"/>
                        <a:sym typeface="Georgia"/>
                      </a:endParaRP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is theme developed through a combination of literary devices?</a:t>
                      </a:r>
                      <a:br>
                        <a:rPr lang="en" sz="800">
                          <a:solidFill>
                            <a:schemeClr val="dk1"/>
                          </a:solidFill>
                          <a:latin typeface="Georgia"/>
                          <a:ea typeface="Georgia"/>
                          <a:cs typeface="Georgia"/>
                          <a:sym typeface="Georgia"/>
                        </a:rPr>
                      </a:b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does textual analysis help readers determine implicit and explicit meaning of a text?</a:t>
                      </a:r>
                    </a:p>
                    <a:p>
                      <a:pPr lvl="0">
                        <a:spcBef>
                          <a:spcPts val="0"/>
                        </a:spcBef>
                        <a:buNone/>
                      </a:pPr>
                      <a:r>
                        <a:t/>
                      </a:r>
                      <a:endParaRPr/>
                    </a:p>
                  </a:txBody>
                  <a:tcPr marT="91425" marB="91425" marR="91425" marL="91425"/>
                </a:tc>
                <a:tc>
                  <a:txBody>
                    <a:bodyPr>
                      <a:noAutofit/>
                    </a:bodyPr>
                    <a:lstStyle/>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What motivates people to take risks?</a:t>
                      </a:r>
                      <a:br>
                        <a:rPr lang="en" sz="800">
                          <a:solidFill>
                            <a:schemeClr val="dk1"/>
                          </a:solidFill>
                          <a:latin typeface="Georgia"/>
                          <a:ea typeface="Georgia"/>
                          <a:cs typeface="Georgia"/>
                          <a:sym typeface="Georgia"/>
                        </a:rPr>
                      </a:b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What are the consequences of taking/not taking risks?</a:t>
                      </a:r>
                    </a:p>
                    <a:p>
                      <a:pPr lvl="0" rtl="0">
                        <a:lnSpc>
                          <a:spcPct val="115000"/>
                        </a:lnSpc>
                        <a:spcBef>
                          <a:spcPts val="0"/>
                        </a:spcBef>
                        <a:buClr>
                          <a:schemeClr val="dk1"/>
                        </a:buClr>
                        <a:buSzPct val="137500"/>
                        <a:buFont typeface="Arial"/>
                        <a:buNone/>
                      </a:pPr>
                      <a:r>
                        <a:t/>
                      </a:r>
                      <a:endParaRPr sz="800">
                        <a:solidFill>
                          <a:schemeClr val="dk1"/>
                        </a:solidFill>
                        <a:latin typeface="Georgia"/>
                        <a:ea typeface="Georgia"/>
                        <a:cs typeface="Georgia"/>
                        <a:sym typeface="Georgia"/>
                      </a:endParaRP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does word choice affect tone, meaning and mood?</a:t>
                      </a:r>
                      <a:br>
                        <a:rPr lang="en" sz="800">
                          <a:solidFill>
                            <a:schemeClr val="dk1"/>
                          </a:solidFill>
                          <a:latin typeface="Georgia"/>
                          <a:ea typeface="Georgia"/>
                          <a:cs typeface="Georgia"/>
                          <a:sym typeface="Georgia"/>
                        </a:rPr>
                      </a:br>
                      <a:br>
                        <a:rPr lang="en" sz="800">
                          <a:solidFill>
                            <a:schemeClr val="dk1"/>
                          </a:solidFill>
                          <a:latin typeface="Georgia"/>
                          <a:ea typeface="Georgia"/>
                          <a:cs typeface="Georgia"/>
                          <a:sym typeface="Georgia"/>
                        </a:rPr>
                      </a:b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does text structure affect meaning?</a:t>
                      </a:r>
                      <a:br>
                        <a:rPr lang="en" sz="800">
                          <a:solidFill>
                            <a:schemeClr val="dk1"/>
                          </a:solidFill>
                          <a:latin typeface="Georgia"/>
                          <a:ea typeface="Georgia"/>
                          <a:cs typeface="Georgia"/>
                          <a:sym typeface="Georgia"/>
                        </a:rPr>
                      </a:br>
                    </a:p>
                    <a:p>
                      <a:pPr lvl="0">
                        <a:spcBef>
                          <a:spcPts val="0"/>
                        </a:spcBef>
                        <a:buNone/>
                      </a:pPr>
                      <a:r>
                        <a:rPr lang="en" sz="800">
                          <a:solidFill>
                            <a:schemeClr val="dk1"/>
                          </a:solidFill>
                          <a:latin typeface="Georgia"/>
                          <a:ea typeface="Georgia"/>
                          <a:cs typeface="Georgia"/>
                          <a:sym typeface="Georgia"/>
                        </a:rPr>
                        <a:t>How can point of view affect argument?</a:t>
                      </a:r>
                    </a:p>
                  </a:txBody>
                  <a:tcPr marT="91425" marB="91425" marR="91425" marL="91425"/>
                </a:tc>
                <a:tc>
                  <a:txBody>
                    <a:bodyPr>
                      <a:noAutofit/>
                    </a:bodyPr>
                    <a:lstStyle/>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does language define who we are as members of society/culture?</a:t>
                      </a:r>
                      <a:br>
                        <a:rPr lang="en" sz="800">
                          <a:solidFill>
                            <a:schemeClr val="dk1"/>
                          </a:solidFill>
                          <a:latin typeface="Georgia"/>
                          <a:ea typeface="Georgia"/>
                          <a:cs typeface="Georgia"/>
                          <a:sym typeface="Georgia"/>
                        </a:rPr>
                      </a:br>
                      <a:br>
                        <a:rPr lang="en" sz="800">
                          <a:solidFill>
                            <a:schemeClr val="dk1"/>
                          </a:solidFill>
                          <a:latin typeface="Georgia"/>
                          <a:ea typeface="Georgia"/>
                          <a:cs typeface="Georgia"/>
                          <a:sym typeface="Georgia"/>
                        </a:rPr>
                      </a:b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does language create dissonance? Harmony?</a:t>
                      </a:r>
                      <a:br>
                        <a:rPr lang="en" sz="800">
                          <a:solidFill>
                            <a:schemeClr val="dk1"/>
                          </a:solidFill>
                          <a:latin typeface="Georgia"/>
                          <a:ea typeface="Georgia"/>
                          <a:cs typeface="Georgia"/>
                          <a:sym typeface="Georgia"/>
                        </a:rPr>
                      </a:br>
                      <a:br>
                        <a:rPr lang="en" sz="800">
                          <a:solidFill>
                            <a:schemeClr val="dk1"/>
                          </a:solidFill>
                          <a:latin typeface="Georgia"/>
                          <a:ea typeface="Georgia"/>
                          <a:cs typeface="Georgia"/>
                          <a:sym typeface="Georgia"/>
                        </a:rPr>
                      </a:br>
                      <a:r>
                        <a:rPr lang="en" sz="800">
                          <a:solidFill>
                            <a:schemeClr val="dk1"/>
                          </a:solidFill>
                          <a:latin typeface="Georgia"/>
                          <a:ea typeface="Georgia"/>
                          <a:cs typeface="Georgia"/>
                          <a:sym typeface="Georgia"/>
                        </a:rPr>
                        <a:t>How can language influence our perception of ourselves, others, and the world around us?</a:t>
                      </a:r>
                      <a:br>
                        <a:rPr lang="en" sz="800">
                          <a:solidFill>
                            <a:schemeClr val="dk1"/>
                          </a:solidFill>
                          <a:latin typeface="Georgia"/>
                          <a:ea typeface="Georgia"/>
                          <a:cs typeface="Georgia"/>
                          <a:sym typeface="Georgia"/>
                        </a:rPr>
                      </a:br>
                      <a:br>
                        <a:rPr lang="en" sz="800">
                          <a:solidFill>
                            <a:schemeClr val="dk1"/>
                          </a:solidFill>
                          <a:latin typeface="Georgia"/>
                          <a:ea typeface="Georgia"/>
                          <a:cs typeface="Georgia"/>
                          <a:sym typeface="Georgia"/>
                        </a:rPr>
                      </a:br>
                    </a:p>
                    <a:p>
                      <a:pPr lvl="0" rtl="0">
                        <a:lnSpc>
                          <a:spcPct val="120000"/>
                        </a:lnSpc>
                        <a:spcBef>
                          <a:spcPts val="0"/>
                        </a:spcBef>
                        <a:buClr>
                          <a:schemeClr val="dk1"/>
                        </a:buClr>
                        <a:buSzPct val="137500"/>
                        <a:buFont typeface="Arial"/>
                        <a:buNone/>
                      </a:pPr>
                      <a:r>
                        <a:rPr lang="en" sz="800">
                          <a:solidFill>
                            <a:schemeClr val="dk1"/>
                          </a:solidFill>
                          <a:latin typeface="Georgia"/>
                          <a:ea typeface="Georgia"/>
                          <a:cs typeface="Georgia"/>
                          <a:sym typeface="Georgia"/>
                        </a:rPr>
                        <a:t>How can language be used to persuade or make an impact on an audience?</a:t>
                      </a:r>
                      <a:br>
                        <a:rPr lang="en" sz="800">
                          <a:solidFill>
                            <a:schemeClr val="dk1"/>
                          </a:solidFill>
                          <a:latin typeface="Georgia"/>
                          <a:ea typeface="Georgia"/>
                          <a:cs typeface="Georgia"/>
                          <a:sym typeface="Georgia"/>
                        </a:rPr>
                      </a:br>
                      <a:br>
                        <a:rPr lang="en" sz="800">
                          <a:solidFill>
                            <a:schemeClr val="dk1"/>
                          </a:solidFill>
                          <a:latin typeface="Georgia"/>
                          <a:ea typeface="Georgia"/>
                          <a:cs typeface="Georgia"/>
                          <a:sym typeface="Georgia"/>
                        </a:rPr>
                      </a:br>
                    </a:p>
                    <a:p>
                      <a:pPr lvl="0">
                        <a:spcBef>
                          <a:spcPts val="0"/>
                        </a:spcBef>
                        <a:buNone/>
                      </a:pPr>
                      <a:r>
                        <a:t/>
                      </a:r>
                      <a:endParaRPr/>
                    </a:p>
                  </a:txBody>
                  <a:tcPr marT="91425" marB="91425" marR="91425" marL="91425"/>
                </a:tc>
              </a:tr>
            </a:tbl>
          </a:graphicData>
        </a:graphic>
      </p:graphicFrame>
      <p:pic>
        <p:nvPicPr>
          <p:cNvPr descr="Road, Destination, Journey ..." id="60" name="Shape 60"/>
          <p:cNvPicPr preferRelativeResize="0"/>
          <p:nvPr/>
        </p:nvPicPr>
        <p:blipFill>
          <a:blip r:embed="rId7">
            <a:alphaModFix/>
          </a:blip>
          <a:stretch>
            <a:fillRect/>
          </a:stretch>
        </p:blipFill>
        <p:spPr>
          <a:xfrm>
            <a:off x="2838500" y="3876675"/>
            <a:ext cx="4655400" cy="14573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p:nvPr/>
        </p:nvSpPr>
        <p:spPr>
          <a:xfrm>
            <a:off x="3419400" y="180975"/>
            <a:ext cx="3533700" cy="1866900"/>
          </a:xfrm>
          <a:prstGeom prst="cloudCallout">
            <a:avLst>
              <a:gd fmla="val -20833" name="adj1"/>
              <a:gd fmla="val 625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1800"/>
              <a:t>MISSING AND LATE WORK </a:t>
            </a:r>
          </a:p>
          <a:p>
            <a:pPr lvl="0" algn="ctr">
              <a:spcBef>
                <a:spcPts val="0"/>
              </a:spcBef>
              <a:buNone/>
            </a:pPr>
            <a:r>
              <a:rPr lang="en" sz="1800"/>
              <a:t>POLICY</a:t>
            </a:r>
          </a:p>
        </p:txBody>
      </p:sp>
      <p:sp>
        <p:nvSpPr>
          <p:cNvPr id="66" name="Shape 66"/>
          <p:cNvSpPr txBox="1"/>
          <p:nvPr/>
        </p:nvSpPr>
        <p:spPr>
          <a:xfrm>
            <a:off x="152400" y="295275"/>
            <a:ext cx="3962400" cy="3038400"/>
          </a:xfrm>
          <a:prstGeom prst="rect">
            <a:avLst/>
          </a:prstGeom>
          <a:noFill/>
          <a:ln>
            <a:noFill/>
          </a:ln>
        </p:spPr>
        <p:txBody>
          <a:bodyPr anchorCtr="0" anchor="t" bIns="91425" lIns="91425" rIns="91425" tIns="91425">
            <a:noAutofit/>
          </a:bodyPr>
          <a:lstStyle/>
          <a:p>
            <a:pPr indent="-330200" lvl="0" marL="457200" rtl="0">
              <a:lnSpc>
                <a:spcPct val="138000"/>
              </a:lnSpc>
              <a:spcBef>
                <a:spcPts val="0"/>
              </a:spcBef>
              <a:buClr>
                <a:schemeClr val="dk1"/>
              </a:buClr>
              <a:buSzPct val="100000"/>
              <a:buFont typeface="Georgia"/>
            </a:pPr>
            <a:r>
              <a:rPr lang="en" sz="1600">
                <a:solidFill>
                  <a:schemeClr val="dk1"/>
                </a:solidFill>
                <a:latin typeface="Georgia"/>
                <a:ea typeface="Georgia"/>
                <a:cs typeface="Georgia"/>
                <a:sym typeface="Georgia"/>
              </a:rPr>
              <a:t>Missing work is defined by work that is not turned in due to an absence.</a:t>
            </a:r>
          </a:p>
          <a:p>
            <a:pPr indent="-330200" lvl="0" marL="457200" rtl="0">
              <a:lnSpc>
                <a:spcPct val="138000"/>
              </a:lnSpc>
              <a:spcBef>
                <a:spcPts val="0"/>
              </a:spcBef>
              <a:buClr>
                <a:schemeClr val="dk1"/>
              </a:buClr>
              <a:buSzPct val="100000"/>
              <a:buFont typeface="Georgia"/>
            </a:pPr>
            <a:r>
              <a:rPr lang="en" sz="1600">
                <a:solidFill>
                  <a:schemeClr val="dk1"/>
                </a:solidFill>
                <a:latin typeface="Georgia"/>
                <a:ea typeface="Georgia"/>
                <a:cs typeface="Georgia"/>
                <a:sym typeface="Georgia"/>
              </a:rPr>
              <a:t>Missing work will be accepted for one week after its original due date.</a:t>
            </a:r>
          </a:p>
          <a:p>
            <a:pPr indent="-330200" lvl="0" marL="457200" rtl="0">
              <a:lnSpc>
                <a:spcPct val="138000"/>
              </a:lnSpc>
              <a:spcBef>
                <a:spcPts val="0"/>
              </a:spcBef>
              <a:buClr>
                <a:schemeClr val="dk1"/>
              </a:buClr>
              <a:buSzPct val="100000"/>
              <a:buFont typeface="Georgia"/>
            </a:pPr>
            <a:r>
              <a:rPr lang="en" sz="1600">
                <a:solidFill>
                  <a:schemeClr val="dk1"/>
                </a:solidFill>
                <a:latin typeface="Georgia"/>
                <a:ea typeface="Georgia"/>
                <a:cs typeface="Georgia"/>
                <a:sym typeface="Georgia"/>
              </a:rPr>
              <a:t>Late work is defined as work that is not turned in on time not as a result of an absence.</a:t>
            </a:r>
          </a:p>
          <a:p>
            <a:pPr indent="-330200" lvl="0" marL="457200" rtl="0">
              <a:lnSpc>
                <a:spcPct val="138000"/>
              </a:lnSpc>
              <a:spcBef>
                <a:spcPts val="0"/>
              </a:spcBef>
              <a:buClr>
                <a:schemeClr val="dk1"/>
              </a:buClr>
              <a:buSzPct val="100000"/>
              <a:buFont typeface="Georgia"/>
            </a:pPr>
            <a:r>
              <a:rPr lang="en" sz="1600">
                <a:solidFill>
                  <a:schemeClr val="dk1"/>
                </a:solidFill>
                <a:latin typeface="Georgia"/>
                <a:ea typeface="Georgia"/>
                <a:cs typeface="Georgia"/>
                <a:sym typeface="Georgia"/>
              </a:rPr>
              <a:t>Late work will be accepted for one week after its original due date.</a:t>
            </a:r>
          </a:p>
        </p:txBody>
      </p:sp>
      <p:sp>
        <p:nvSpPr>
          <p:cNvPr id="67" name="Shape 67"/>
          <p:cNvSpPr/>
          <p:nvPr/>
        </p:nvSpPr>
        <p:spPr>
          <a:xfrm>
            <a:off x="152400" y="3476625"/>
            <a:ext cx="3066900" cy="1257300"/>
          </a:xfrm>
          <a:prstGeom prst="wedgeRectCallout">
            <a:avLst>
              <a:gd fmla="val -20833" name="adj1"/>
              <a:gd fmla="val 6250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sz="1800"/>
              <a:t>GRADE DISTRIBUTION</a:t>
            </a:r>
          </a:p>
        </p:txBody>
      </p:sp>
      <p:sp>
        <p:nvSpPr>
          <p:cNvPr id="68" name="Shape 68"/>
          <p:cNvSpPr txBox="1"/>
          <p:nvPr/>
        </p:nvSpPr>
        <p:spPr>
          <a:xfrm>
            <a:off x="152400" y="4972050"/>
            <a:ext cx="3533700" cy="1586100"/>
          </a:xfrm>
          <a:prstGeom prst="rect">
            <a:avLst/>
          </a:prstGeom>
          <a:noFill/>
          <a:ln>
            <a:noFill/>
          </a:ln>
        </p:spPr>
        <p:txBody>
          <a:bodyPr anchorCtr="0" anchor="t" bIns="91425" lIns="91425" rIns="91425" tIns="91425">
            <a:noAutofit/>
          </a:bodyPr>
          <a:lstStyle/>
          <a:p>
            <a:pPr indent="-330200" lvl="0" marL="457200" rtl="0">
              <a:lnSpc>
                <a:spcPct val="120000"/>
              </a:lnSpc>
              <a:spcBef>
                <a:spcPts val="0"/>
              </a:spcBef>
              <a:buClr>
                <a:schemeClr val="dk1"/>
              </a:buClr>
              <a:buSzPct val="100000"/>
              <a:buFont typeface="Georgia"/>
            </a:pPr>
            <a:r>
              <a:rPr lang="en" sz="1600">
                <a:solidFill>
                  <a:schemeClr val="dk1"/>
                </a:solidFill>
                <a:latin typeface="Georgia"/>
                <a:ea typeface="Georgia"/>
                <a:cs typeface="Georgia"/>
                <a:sym typeface="Georgia"/>
              </a:rPr>
              <a:t>Major Assignments     60%</a:t>
            </a:r>
          </a:p>
          <a:p>
            <a:pPr indent="-317500" lvl="1" marL="914400" rtl="0">
              <a:lnSpc>
                <a:spcPct val="120000"/>
              </a:lnSpc>
              <a:spcBef>
                <a:spcPts val="0"/>
              </a:spcBef>
              <a:buClr>
                <a:schemeClr val="dk1"/>
              </a:buClr>
              <a:buFont typeface="Georgia"/>
              <a:buAutoNum type="alphaLcPeriod"/>
            </a:pPr>
            <a:r>
              <a:rPr lang="en">
                <a:solidFill>
                  <a:schemeClr val="dk1"/>
                </a:solidFill>
                <a:latin typeface="Georgia"/>
                <a:ea typeface="Georgia"/>
                <a:cs typeface="Georgia"/>
                <a:sym typeface="Georgia"/>
              </a:rPr>
              <a:t>Unit Projects/Tests/Essays</a:t>
            </a:r>
          </a:p>
          <a:p>
            <a:pPr indent="-330200" lvl="0" marL="457200" rtl="0">
              <a:lnSpc>
                <a:spcPct val="120000"/>
              </a:lnSpc>
              <a:spcBef>
                <a:spcPts val="0"/>
              </a:spcBef>
              <a:buClr>
                <a:schemeClr val="dk1"/>
              </a:buClr>
              <a:buSzPct val="100000"/>
              <a:buFont typeface="Georgia"/>
            </a:pPr>
            <a:r>
              <a:rPr lang="en" sz="1600">
                <a:solidFill>
                  <a:schemeClr val="dk1"/>
                </a:solidFill>
                <a:latin typeface="Georgia"/>
                <a:ea typeface="Georgia"/>
                <a:cs typeface="Georgia"/>
                <a:sym typeface="Georgia"/>
              </a:rPr>
              <a:t>Minor Assignments     40%</a:t>
            </a:r>
          </a:p>
          <a:p>
            <a:pPr indent="-317500" lvl="1" marL="914400" rtl="0">
              <a:lnSpc>
                <a:spcPct val="120000"/>
              </a:lnSpc>
              <a:spcBef>
                <a:spcPts val="0"/>
              </a:spcBef>
              <a:buClr>
                <a:schemeClr val="dk1"/>
              </a:buClr>
              <a:buFont typeface="Georgia"/>
              <a:buAutoNum type="alphaLcPeriod"/>
            </a:pPr>
            <a:r>
              <a:rPr lang="en">
                <a:solidFill>
                  <a:schemeClr val="dk1"/>
                </a:solidFill>
                <a:latin typeface="Georgia"/>
                <a:ea typeface="Georgia"/>
                <a:cs typeface="Georgia"/>
                <a:sym typeface="Georgia"/>
              </a:rPr>
              <a:t>Quizzes/Journals/Classwork</a:t>
            </a:r>
          </a:p>
        </p:txBody>
      </p:sp>
      <p:sp>
        <p:nvSpPr>
          <p:cNvPr id="69" name="Shape 69"/>
          <p:cNvSpPr/>
          <p:nvPr/>
        </p:nvSpPr>
        <p:spPr>
          <a:xfrm>
            <a:off x="4476750" y="7800900"/>
            <a:ext cx="2381100" cy="1933500"/>
          </a:xfrm>
          <a:prstGeom prst="cube">
            <a:avLst>
              <a:gd fmla="val 250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a:p>
            <a:pPr lvl="0">
              <a:spcBef>
                <a:spcPts val="0"/>
              </a:spcBef>
              <a:buNone/>
            </a:pPr>
            <a:r>
              <a:t/>
            </a:r>
            <a:endParaRPr/>
          </a:p>
          <a:p>
            <a:pPr indent="457200" lvl="0">
              <a:spcBef>
                <a:spcPts val="0"/>
              </a:spcBef>
              <a:buNone/>
            </a:pPr>
            <a:r>
              <a:rPr lang="en"/>
              <a:t>WISH LIST:</a:t>
            </a:r>
          </a:p>
          <a:p>
            <a:pPr lvl="0">
              <a:spcBef>
                <a:spcPts val="0"/>
              </a:spcBef>
              <a:buNone/>
            </a:pPr>
            <a:r>
              <a:t/>
            </a:r>
            <a:endParaRPr/>
          </a:p>
          <a:p>
            <a:pPr lvl="0" rtl="0">
              <a:lnSpc>
                <a:spcPct val="120000"/>
              </a:lnSpc>
              <a:spcBef>
                <a:spcPts val="0"/>
              </a:spcBef>
              <a:buClr>
                <a:schemeClr val="dk1"/>
              </a:buClr>
              <a:buSzPct val="110000"/>
              <a:buFont typeface="Arial"/>
              <a:buNone/>
            </a:pPr>
            <a:r>
              <a:rPr lang="en" sz="1000">
                <a:solidFill>
                  <a:schemeClr val="dk1"/>
                </a:solidFill>
              </a:rPr>
              <a:t>-</a:t>
            </a:r>
            <a:r>
              <a:rPr lang="en" sz="1000">
                <a:solidFill>
                  <a:schemeClr val="dk1"/>
                </a:solidFill>
              </a:rPr>
              <a:t>Tissues</a:t>
            </a:r>
          </a:p>
          <a:p>
            <a:pPr lvl="0" rtl="0">
              <a:lnSpc>
                <a:spcPct val="120000"/>
              </a:lnSpc>
              <a:spcBef>
                <a:spcPts val="0"/>
              </a:spcBef>
              <a:buClr>
                <a:schemeClr val="dk1"/>
              </a:buClr>
              <a:buSzPct val="110000"/>
              <a:buFont typeface="Arial"/>
              <a:buNone/>
            </a:pPr>
            <a:r>
              <a:rPr lang="en" sz="1000">
                <a:solidFill>
                  <a:schemeClr val="dk1"/>
                </a:solidFill>
              </a:rPr>
              <a:t>-Clorox Wipes</a:t>
            </a:r>
          </a:p>
          <a:p>
            <a:pPr lvl="0" rtl="0">
              <a:lnSpc>
                <a:spcPct val="120000"/>
              </a:lnSpc>
              <a:spcBef>
                <a:spcPts val="0"/>
              </a:spcBef>
              <a:buClr>
                <a:schemeClr val="dk1"/>
              </a:buClr>
              <a:buSzPct val="110000"/>
              <a:buFont typeface="Arial"/>
              <a:buNone/>
            </a:pPr>
            <a:r>
              <a:rPr lang="en" sz="1000">
                <a:solidFill>
                  <a:schemeClr val="dk1"/>
                </a:solidFill>
              </a:rPr>
              <a:t>-Lined Paper</a:t>
            </a:r>
          </a:p>
          <a:p>
            <a:pPr lvl="0" rtl="0">
              <a:lnSpc>
                <a:spcPct val="120000"/>
              </a:lnSpc>
              <a:spcBef>
                <a:spcPts val="0"/>
              </a:spcBef>
              <a:buClr>
                <a:schemeClr val="dk1"/>
              </a:buClr>
              <a:buSzPct val="110000"/>
              <a:buFont typeface="Arial"/>
              <a:buNone/>
            </a:pPr>
            <a:r>
              <a:rPr lang="en" sz="1000">
                <a:solidFill>
                  <a:schemeClr val="dk1"/>
                </a:solidFill>
              </a:rPr>
              <a:t>-Hand Sanitizer</a:t>
            </a:r>
          </a:p>
          <a:p>
            <a:pPr lvl="0" rtl="0">
              <a:lnSpc>
                <a:spcPct val="120000"/>
              </a:lnSpc>
              <a:spcBef>
                <a:spcPts val="0"/>
              </a:spcBef>
              <a:buClr>
                <a:schemeClr val="dk1"/>
              </a:buClr>
              <a:buSzPct val="110000"/>
              <a:buFont typeface="Arial"/>
              <a:buNone/>
            </a:pPr>
            <a:r>
              <a:rPr lang="en" sz="1000">
                <a:solidFill>
                  <a:schemeClr val="dk1"/>
                </a:solidFill>
              </a:rPr>
              <a:t>-Markers and Colored Pencils</a:t>
            </a:r>
          </a:p>
          <a:p>
            <a:pPr lvl="0" rtl="0">
              <a:lnSpc>
                <a:spcPct val="120000"/>
              </a:lnSpc>
              <a:spcBef>
                <a:spcPts val="0"/>
              </a:spcBef>
              <a:buClr>
                <a:schemeClr val="dk1"/>
              </a:buClr>
              <a:buSzPct val="110000"/>
              <a:buFont typeface="Arial"/>
              <a:buNone/>
            </a:pPr>
            <a:r>
              <a:rPr lang="en" sz="1000">
                <a:solidFill>
                  <a:schemeClr val="dk1"/>
                </a:solidFill>
              </a:rPr>
              <a:t>-Board Games</a:t>
            </a:r>
          </a:p>
          <a:p>
            <a:pPr lvl="0" rtl="0">
              <a:lnSpc>
                <a:spcPct val="120000"/>
              </a:lnSpc>
              <a:spcBef>
                <a:spcPts val="0"/>
              </a:spcBef>
              <a:buClr>
                <a:schemeClr val="dk1"/>
              </a:buClr>
              <a:buSzPct val="110000"/>
              <a:buFont typeface="Arial"/>
              <a:buNone/>
            </a:pPr>
            <a:r>
              <a:rPr lang="en" sz="1000">
                <a:solidFill>
                  <a:schemeClr val="dk1"/>
                </a:solidFill>
              </a:rPr>
              <a:t>-Gift Cards</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p:txBody>
      </p:sp>
      <p:sp>
        <p:nvSpPr>
          <p:cNvPr id="70" name="Shape 70"/>
          <p:cNvSpPr/>
          <p:nvPr/>
        </p:nvSpPr>
        <p:spPr>
          <a:xfrm>
            <a:off x="532350" y="6524625"/>
            <a:ext cx="2744100" cy="2705100"/>
          </a:xfrm>
          <a:prstGeom prst="hear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rPr lang="en"/>
              <a:t>SUPPLY LIST:</a:t>
            </a:r>
          </a:p>
          <a:p>
            <a:pPr lvl="0">
              <a:spcBef>
                <a:spcPts val="0"/>
              </a:spcBef>
              <a:buNone/>
            </a:pPr>
            <a:r>
              <a:t/>
            </a:r>
            <a:endParaRPr/>
          </a:p>
          <a:p>
            <a:pPr indent="-279400" lvl="0" marL="533400" rtl="0">
              <a:lnSpc>
                <a:spcPct val="138000"/>
              </a:lnSpc>
              <a:spcBef>
                <a:spcPts val="0"/>
              </a:spcBef>
              <a:buClr>
                <a:schemeClr val="dk1"/>
              </a:buClr>
              <a:buSzPct val="100000"/>
              <a:buFont typeface="Georgia"/>
            </a:pPr>
            <a:r>
              <a:rPr lang="en" sz="800">
                <a:solidFill>
                  <a:schemeClr val="dk1"/>
                </a:solidFill>
                <a:latin typeface="Georgia"/>
                <a:ea typeface="Georgia"/>
                <a:cs typeface="Georgia"/>
                <a:sym typeface="Georgia"/>
              </a:rPr>
              <a:t>Composition Notebook</a:t>
            </a:r>
          </a:p>
          <a:p>
            <a:pPr indent="-279400" lvl="0" marL="533400" rtl="0">
              <a:lnSpc>
                <a:spcPct val="138000"/>
              </a:lnSpc>
              <a:spcBef>
                <a:spcPts val="0"/>
              </a:spcBef>
              <a:buClr>
                <a:schemeClr val="dk1"/>
              </a:buClr>
              <a:buSzPct val="100000"/>
              <a:buFont typeface="Georgia"/>
            </a:pPr>
            <a:r>
              <a:rPr lang="en" sz="800">
                <a:solidFill>
                  <a:schemeClr val="dk1"/>
                </a:solidFill>
                <a:latin typeface="Georgia"/>
                <a:ea typeface="Georgia"/>
                <a:cs typeface="Georgia"/>
                <a:sym typeface="Georgia"/>
              </a:rPr>
              <a:t>Headphones</a:t>
            </a:r>
          </a:p>
          <a:p>
            <a:pPr indent="-279400" lvl="0" marL="533400" rtl="0">
              <a:lnSpc>
                <a:spcPct val="138000"/>
              </a:lnSpc>
              <a:spcBef>
                <a:spcPts val="0"/>
              </a:spcBef>
              <a:buClr>
                <a:schemeClr val="dk1"/>
              </a:buClr>
              <a:buSzPct val="100000"/>
              <a:buFont typeface="Georgia"/>
            </a:pPr>
            <a:r>
              <a:rPr lang="en" sz="800">
                <a:solidFill>
                  <a:schemeClr val="dk1"/>
                </a:solidFill>
                <a:latin typeface="Georgia"/>
                <a:ea typeface="Georgia"/>
                <a:cs typeface="Georgia"/>
                <a:sym typeface="Georgia"/>
              </a:rPr>
              <a:t>Section for ELA in Binder</a:t>
            </a:r>
          </a:p>
          <a:p>
            <a:pPr indent="-279400" lvl="0" marL="533400" rtl="0">
              <a:lnSpc>
                <a:spcPct val="115000"/>
              </a:lnSpc>
              <a:spcBef>
                <a:spcPts val="0"/>
              </a:spcBef>
              <a:buClr>
                <a:schemeClr val="dk1"/>
              </a:buClr>
              <a:buSzPct val="100000"/>
              <a:buFont typeface="Georgia"/>
            </a:pPr>
            <a:r>
              <a:rPr lang="en" sz="800">
                <a:solidFill>
                  <a:schemeClr val="dk1"/>
                </a:solidFill>
                <a:latin typeface="Georgia"/>
                <a:ea typeface="Georgia"/>
                <a:cs typeface="Georgia"/>
                <a:sym typeface="Georgia"/>
              </a:rPr>
              <a:t>Pencils (Mechanical Preferred, 0.7)</a:t>
            </a:r>
          </a:p>
          <a:p>
            <a:pPr lvl="0">
              <a:spcBef>
                <a:spcPts val="0"/>
              </a:spcBef>
              <a:buNone/>
            </a:pPr>
            <a:r>
              <a:t/>
            </a:r>
            <a:endParaRPr/>
          </a:p>
        </p:txBody>
      </p:sp>
      <p:sp>
        <p:nvSpPr>
          <p:cNvPr id="71" name="Shape 71"/>
          <p:cNvSpPr txBox="1"/>
          <p:nvPr/>
        </p:nvSpPr>
        <p:spPr>
          <a:xfrm>
            <a:off x="3914700" y="2562225"/>
            <a:ext cx="3810000" cy="4229100"/>
          </a:xfrm>
          <a:prstGeom prst="rect">
            <a:avLst/>
          </a:prstGeom>
          <a:noFill/>
          <a:ln>
            <a:noFill/>
          </a:ln>
        </p:spPr>
        <p:txBody>
          <a:bodyPr anchorCtr="0" anchor="t" bIns="91425" lIns="91425" rIns="91425" tIns="91425">
            <a:noAutofit/>
          </a:bodyPr>
          <a:lstStyle/>
          <a:p>
            <a:pPr lvl="0" rtl="0" algn="ctr">
              <a:lnSpc>
                <a:spcPct val="120000"/>
              </a:lnSpc>
              <a:spcBef>
                <a:spcPts val="0"/>
              </a:spcBef>
              <a:buNone/>
            </a:pPr>
            <a:r>
              <a:rPr lang="en" sz="1800" u="sng">
                <a:solidFill>
                  <a:schemeClr val="dk1"/>
                </a:solidFill>
                <a:latin typeface="Georgia"/>
                <a:ea typeface="Georgia"/>
                <a:cs typeface="Georgia"/>
                <a:sym typeface="Georgia"/>
              </a:rPr>
              <a:t>HOWL EXPECTATIONS</a:t>
            </a:r>
          </a:p>
          <a:p>
            <a:pPr lvl="0" rtl="0">
              <a:lnSpc>
                <a:spcPct val="120000"/>
              </a:lnSpc>
              <a:spcBef>
                <a:spcPts val="0"/>
              </a:spcBef>
              <a:buClr>
                <a:schemeClr val="dk1"/>
              </a:buClr>
              <a:buSzPct val="68750"/>
              <a:buFont typeface="Arial"/>
              <a:buNone/>
            </a:pPr>
            <a:r>
              <a:rPr lang="en" sz="1600">
                <a:solidFill>
                  <a:schemeClr val="dk1"/>
                </a:solidFill>
                <a:latin typeface="Georgia"/>
                <a:ea typeface="Georgia"/>
                <a:cs typeface="Georgia"/>
                <a:sym typeface="Georgia"/>
              </a:rPr>
              <a:t>It is the expectation that students HOWL during their time at Centennial and in Mrs. Joseph’s class. To HOWL means to display the following attributes:</a:t>
            </a:r>
          </a:p>
          <a:p>
            <a:pPr indent="-330200" lvl="0" marL="457200" rtl="0">
              <a:lnSpc>
                <a:spcPct val="120000"/>
              </a:lnSpc>
              <a:spcBef>
                <a:spcPts val="0"/>
              </a:spcBef>
              <a:buClr>
                <a:schemeClr val="dk1"/>
              </a:buClr>
              <a:buSzPct val="100000"/>
              <a:buFont typeface="Georgia"/>
            </a:pPr>
            <a:r>
              <a:rPr lang="en" sz="1600">
                <a:solidFill>
                  <a:schemeClr val="dk1"/>
                </a:solidFill>
                <a:latin typeface="Georgia"/>
                <a:ea typeface="Georgia"/>
                <a:cs typeface="Georgia"/>
                <a:sym typeface="Georgia"/>
              </a:rPr>
              <a:t>Honor</a:t>
            </a:r>
          </a:p>
          <a:p>
            <a:pPr indent="-330200" lvl="0" marL="457200" rtl="0">
              <a:lnSpc>
                <a:spcPct val="120000"/>
              </a:lnSpc>
              <a:spcBef>
                <a:spcPts val="0"/>
              </a:spcBef>
              <a:buClr>
                <a:schemeClr val="dk1"/>
              </a:buClr>
              <a:buSzPct val="100000"/>
              <a:buFont typeface="Georgia"/>
            </a:pPr>
            <a:r>
              <a:rPr lang="en" sz="1600">
                <a:solidFill>
                  <a:schemeClr val="dk1"/>
                </a:solidFill>
                <a:latin typeface="Georgia"/>
                <a:ea typeface="Georgia"/>
                <a:cs typeface="Georgia"/>
                <a:sym typeface="Georgia"/>
              </a:rPr>
              <a:t>Order</a:t>
            </a:r>
          </a:p>
          <a:p>
            <a:pPr indent="-330200" lvl="0" marL="457200" rtl="0">
              <a:lnSpc>
                <a:spcPct val="120000"/>
              </a:lnSpc>
              <a:spcBef>
                <a:spcPts val="0"/>
              </a:spcBef>
              <a:buClr>
                <a:schemeClr val="dk1"/>
              </a:buClr>
              <a:buSzPct val="100000"/>
              <a:buFont typeface="Georgia"/>
            </a:pPr>
            <a:r>
              <a:rPr lang="en" sz="1600">
                <a:solidFill>
                  <a:schemeClr val="dk1"/>
                </a:solidFill>
                <a:latin typeface="Georgia"/>
                <a:ea typeface="Georgia"/>
                <a:cs typeface="Georgia"/>
                <a:sym typeface="Georgia"/>
              </a:rPr>
              <a:t>Wisdom</a:t>
            </a:r>
          </a:p>
          <a:p>
            <a:pPr indent="-330200" lvl="0" marL="457200" rtl="0">
              <a:lnSpc>
                <a:spcPct val="120000"/>
              </a:lnSpc>
              <a:spcBef>
                <a:spcPts val="0"/>
              </a:spcBef>
              <a:buClr>
                <a:schemeClr val="dk1"/>
              </a:buClr>
              <a:buSzPct val="100000"/>
              <a:buFont typeface="Georgia"/>
            </a:pPr>
            <a:r>
              <a:rPr lang="en" sz="1600">
                <a:solidFill>
                  <a:schemeClr val="dk1"/>
                </a:solidFill>
                <a:latin typeface="Georgia"/>
                <a:ea typeface="Georgia"/>
                <a:cs typeface="Georgia"/>
                <a:sym typeface="Georgia"/>
              </a:rPr>
              <a:t>Leadership</a:t>
            </a:r>
          </a:p>
          <a:p>
            <a:pPr lvl="0">
              <a:spcBef>
                <a:spcPts val="0"/>
              </a:spcBef>
              <a:buNone/>
            </a:pPr>
            <a:r>
              <a:rPr lang="en" sz="1600">
                <a:solidFill>
                  <a:schemeClr val="dk1"/>
                </a:solidFill>
                <a:latin typeface="Georgia"/>
                <a:ea typeface="Georgia"/>
                <a:cs typeface="Georgia"/>
                <a:sym typeface="Georgia"/>
              </a:rPr>
              <a:t>HOWL expectations are part of our school wide PBIS plan; more information can be found on the CCMMS website.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p:nvPr/>
        </p:nvSpPr>
        <p:spPr>
          <a:xfrm>
            <a:off x="771525" y="352425"/>
            <a:ext cx="6191400" cy="1190700"/>
          </a:xfrm>
          <a:prstGeom prst="horizontalScroll">
            <a:avLst>
              <a:gd fmla="val 12500"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 sz="1800"/>
              <a:t>PARENT CONTACT FORM </a:t>
            </a:r>
          </a:p>
        </p:txBody>
      </p:sp>
      <p:sp>
        <p:nvSpPr>
          <p:cNvPr id="77" name="Shape 77"/>
          <p:cNvSpPr txBox="1"/>
          <p:nvPr/>
        </p:nvSpPr>
        <p:spPr>
          <a:xfrm>
            <a:off x="385875" y="1247775"/>
            <a:ext cx="6962700" cy="2181000"/>
          </a:xfrm>
          <a:prstGeom prst="rect">
            <a:avLst/>
          </a:prstGeom>
          <a:noFill/>
          <a:ln>
            <a:noFill/>
          </a:ln>
        </p:spPr>
        <p:txBody>
          <a:bodyPr anchorCtr="0" anchor="ctr" bIns="91425" lIns="91425" rIns="91425" tIns="91425">
            <a:noAutofit/>
          </a:bodyPr>
          <a:lstStyle/>
          <a:p>
            <a:pPr lvl="0" rtl="0">
              <a:lnSpc>
                <a:spcPct val="120000"/>
              </a:lnSpc>
              <a:spcBef>
                <a:spcPts val="0"/>
              </a:spcBef>
              <a:buNone/>
            </a:pPr>
            <a:r>
              <a:rPr lang="en" sz="1600">
                <a:solidFill>
                  <a:schemeClr val="dk1"/>
                </a:solidFill>
                <a:highlight>
                  <a:srgbClr val="FFFFFF"/>
                </a:highlight>
                <a:latin typeface="Georgia"/>
                <a:ea typeface="Georgia"/>
                <a:cs typeface="Georgia"/>
                <a:sym typeface="Georgia"/>
              </a:rPr>
              <a:t>Parent and teacher communication are essential for a student's success in the classroom. I would love to keep parents up to date on happenings in the classroom and awesome student behavior! If you were not able to fill out the Parent Contact form at Open House, please take a moment to fill out the form below!</a:t>
            </a:r>
          </a:p>
        </p:txBody>
      </p:sp>
      <p:sp>
        <p:nvSpPr>
          <p:cNvPr id="78" name="Shape 78"/>
          <p:cNvSpPr txBox="1"/>
          <p:nvPr/>
        </p:nvSpPr>
        <p:spPr>
          <a:xfrm>
            <a:off x="252600" y="3095625"/>
            <a:ext cx="7029300" cy="4391100"/>
          </a:xfrm>
          <a:prstGeom prst="rect">
            <a:avLst/>
          </a:prstGeom>
          <a:noFill/>
          <a:ln>
            <a:noFill/>
          </a:ln>
        </p:spPr>
        <p:txBody>
          <a:bodyPr anchorCtr="0" anchor="t" bIns="91425" lIns="91425" rIns="91425" tIns="91425">
            <a:noAutofit/>
          </a:bodyPr>
          <a:lstStyle/>
          <a:p>
            <a:pPr lvl="0" rtl="0">
              <a:lnSpc>
                <a:spcPct val="120000"/>
              </a:lnSpc>
              <a:spcBef>
                <a:spcPts val="0"/>
              </a:spcBef>
              <a:buClr>
                <a:schemeClr val="dk1"/>
              </a:buClr>
              <a:buSzPct val="61111"/>
              <a:buFont typeface="Arial"/>
              <a:buNone/>
            </a:pPr>
            <a:r>
              <a:rPr lang="en" sz="1800">
                <a:solidFill>
                  <a:schemeClr val="dk1"/>
                </a:solidFill>
                <a:latin typeface="Georgia"/>
                <a:ea typeface="Georgia"/>
                <a:cs typeface="Georgia"/>
                <a:sym typeface="Georgia"/>
              </a:rPr>
              <a:t>Student Name:____________________________________</a:t>
            </a:r>
          </a:p>
          <a:p>
            <a:pPr lvl="0" rtl="0">
              <a:lnSpc>
                <a:spcPct val="115000"/>
              </a:lnSpc>
              <a:spcBef>
                <a:spcPts val="0"/>
              </a:spcBef>
              <a:buClr>
                <a:schemeClr val="dk1"/>
              </a:buClr>
              <a:buFont typeface="Arial"/>
              <a:buNone/>
            </a:pPr>
            <a:r>
              <a:t/>
            </a:r>
            <a:endParaRPr sz="1800">
              <a:solidFill>
                <a:schemeClr val="dk1"/>
              </a:solidFill>
              <a:latin typeface="Georgia"/>
              <a:ea typeface="Georgia"/>
              <a:cs typeface="Georgia"/>
              <a:sym typeface="Georgia"/>
            </a:endParaRPr>
          </a:p>
          <a:p>
            <a:pPr lvl="0" rtl="0">
              <a:lnSpc>
                <a:spcPct val="120000"/>
              </a:lnSpc>
              <a:spcBef>
                <a:spcPts val="0"/>
              </a:spcBef>
              <a:buClr>
                <a:schemeClr val="dk1"/>
              </a:buClr>
              <a:buSzPct val="61111"/>
              <a:buFont typeface="Arial"/>
              <a:buNone/>
            </a:pPr>
            <a:r>
              <a:rPr lang="en" sz="1800">
                <a:solidFill>
                  <a:schemeClr val="dk1"/>
                </a:solidFill>
                <a:latin typeface="Georgia"/>
                <a:ea typeface="Georgia"/>
                <a:cs typeface="Georgia"/>
                <a:sym typeface="Georgia"/>
              </a:rPr>
              <a:t>Contact One Name:_________________________________</a:t>
            </a:r>
          </a:p>
          <a:p>
            <a:pPr lvl="0" rtl="0">
              <a:lnSpc>
                <a:spcPct val="115000"/>
              </a:lnSpc>
              <a:spcBef>
                <a:spcPts val="0"/>
              </a:spcBef>
              <a:buClr>
                <a:schemeClr val="dk1"/>
              </a:buClr>
              <a:buFont typeface="Arial"/>
              <a:buNone/>
            </a:pPr>
            <a:r>
              <a:t/>
            </a:r>
            <a:endParaRPr sz="1800">
              <a:solidFill>
                <a:schemeClr val="dk1"/>
              </a:solidFill>
              <a:latin typeface="Georgia"/>
              <a:ea typeface="Georgia"/>
              <a:cs typeface="Georgia"/>
              <a:sym typeface="Georgia"/>
            </a:endParaRPr>
          </a:p>
          <a:p>
            <a:pPr lvl="0" rtl="0">
              <a:lnSpc>
                <a:spcPct val="120000"/>
              </a:lnSpc>
              <a:spcBef>
                <a:spcPts val="0"/>
              </a:spcBef>
              <a:buClr>
                <a:schemeClr val="dk1"/>
              </a:buClr>
              <a:buSzPct val="61111"/>
              <a:buFont typeface="Arial"/>
              <a:buNone/>
            </a:pPr>
            <a:r>
              <a:rPr lang="en" sz="1800">
                <a:solidFill>
                  <a:schemeClr val="dk1"/>
                </a:solidFill>
                <a:latin typeface="Georgia"/>
                <a:ea typeface="Georgia"/>
                <a:cs typeface="Georgia"/>
                <a:sym typeface="Georgia"/>
              </a:rPr>
              <a:t>Contact One Phone Number:__________________________</a:t>
            </a:r>
          </a:p>
          <a:p>
            <a:pPr lvl="0" rtl="0">
              <a:lnSpc>
                <a:spcPct val="115000"/>
              </a:lnSpc>
              <a:spcBef>
                <a:spcPts val="0"/>
              </a:spcBef>
              <a:buClr>
                <a:schemeClr val="dk1"/>
              </a:buClr>
              <a:buFont typeface="Arial"/>
              <a:buNone/>
            </a:pPr>
            <a:r>
              <a:t/>
            </a:r>
            <a:endParaRPr sz="1800">
              <a:solidFill>
                <a:schemeClr val="dk1"/>
              </a:solidFill>
              <a:latin typeface="Georgia"/>
              <a:ea typeface="Georgia"/>
              <a:cs typeface="Georgia"/>
              <a:sym typeface="Georgia"/>
            </a:endParaRPr>
          </a:p>
          <a:p>
            <a:pPr lvl="0" rtl="0">
              <a:lnSpc>
                <a:spcPct val="120000"/>
              </a:lnSpc>
              <a:spcBef>
                <a:spcPts val="0"/>
              </a:spcBef>
              <a:buClr>
                <a:schemeClr val="dk1"/>
              </a:buClr>
              <a:buSzPct val="61111"/>
              <a:buFont typeface="Arial"/>
              <a:buNone/>
            </a:pPr>
            <a:r>
              <a:rPr lang="en" sz="1800">
                <a:solidFill>
                  <a:schemeClr val="dk1"/>
                </a:solidFill>
                <a:latin typeface="Georgia"/>
                <a:ea typeface="Georgia"/>
                <a:cs typeface="Georgia"/>
                <a:sym typeface="Georgia"/>
              </a:rPr>
              <a:t>Contact One Email:_________________________________</a:t>
            </a:r>
          </a:p>
          <a:p>
            <a:pPr lvl="0" rtl="0">
              <a:lnSpc>
                <a:spcPct val="115000"/>
              </a:lnSpc>
              <a:spcBef>
                <a:spcPts val="0"/>
              </a:spcBef>
              <a:buClr>
                <a:schemeClr val="dk1"/>
              </a:buClr>
              <a:buFont typeface="Arial"/>
              <a:buNone/>
            </a:pPr>
            <a:r>
              <a:t/>
            </a:r>
            <a:endParaRPr sz="1800">
              <a:solidFill>
                <a:schemeClr val="dk1"/>
              </a:solidFill>
              <a:latin typeface="Georgia"/>
              <a:ea typeface="Georgia"/>
              <a:cs typeface="Georgia"/>
              <a:sym typeface="Georgia"/>
            </a:endParaRPr>
          </a:p>
          <a:p>
            <a:pPr lvl="0" rtl="0">
              <a:lnSpc>
                <a:spcPct val="120000"/>
              </a:lnSpc>
              <a:spcBef>
                <a:spcPts val="0"/>
              </a:spcBef>
              <a:buClr>
                <a:schemeClr val="dk1"/>
              </a:buClr>
              <a:buSzPct val="61111"/>
              <a:buFont typeface="Arial"/>
              <a:buNone/>
            </a:pPr>
            <a:r>
              <a:rPr lang="en" sz="1800">
                <a:solidFill>
                  <a:schemeClr val="dk1"/>
                </a:solidFill>
                <a:latin typeface="Georgia"/>
                <a:ea typeface="Georgia"/>
                <a:cs typeface="Georgia"/>
                <a:sym typeface="Georgia"/>
              </a:rPr>
              <a:t>Contact Two Name:________________________________</a:t>
            </a:r>
          </a:p>
          <a:p>
            <a:pPr lvl="0" rtl="0">
              <a:lnSpc>
                <a:spcPct val="120000"/>
              </a:lnSpc>
              <a:spcBef>
                <a:spcPts val="0"/>
              </a:spcBef>
              <a:buNone/>
            </a:pPr>
            <a:r>
              <a:t/>
            </a:r>
            <a:endParaRPr sz="1800">
              <a:solidFill>
                <a:schemeClr val="dk1"/>
              </a:solidFill>
              <a:latin typeface="Georgia"/>
              <a:ea typeface="Georgia"/>
              <a:cs typeface="Georgia"/>
              <a:sym typeface="Georgia"/>
            </a:endParaRPr>
          </a:p>
          <a:p>
            <a:pPr lvl="0" rtl="0">
              <a:lnSpc>
                <a:spcPct val="120000"/>
              </a:lnSpc>
              <a:spcBef>
                <a:spcPts val="0"/>
              </a:spcBef>
              <a:buClr>
                <a:schemeClr val="dk1"/>
              </a:buClr>
              <a:buSzPct val="61111"/>
              <a:buFont typeface="Arial"/>
              <a:buNone/>
            </a:pPr>
            <a:r>
              <a:rPr lang="en" sz="1800">
                <a:solidFill>
                  <a:schemeClr val="dk1"/>
                </a:solidFill>
                <a:latin typeface="Georgia"/>
                <a:ea typeface="Georgia"/>
                <a:cs typeface="Georgia"/>
                <a:sym typeface="Georgia"/>
              </a:rPr>
              <a:t>Contact Two Phone Number:__________________________</a:t>
            </a:r>
          </a:p>
          <a:p>
            <a:pPr lvl="0">
              <a:spcBef>
                <a:spcPts val="0"/>
              </a:spcBef>
              <a:buNone/>
            </a:pPr>
            <a:r>
              <a:t/>
            </a:r>
            <a:endParaRPr sz="1800">
              <a:solidFill>
                <a:schemeClr val="dk1"/>
              </a:solidFill>
              <a:latin typeface="Georgia"/>
              <a:ea typeface="Georgia"/>
              <a:cs typeface="Georgia"/>
              <a:sym typeface="Georgia"/>
            </a:endParaRPr>
          </a:p>
          <a:p>
            <a:pPr lvl="0">
              <a:spcBef>
                <a:spcPts val="0"/>
              </a:spcBef>
              <a:buNone/>
            </a:pPr>
            <a:r>
              <a:rPr lang="en" sz="1800">
                <a:solidFill>
                  <a:schemeClr val="dk1"/>
                </a:solidFill>
                <a:latin typeface="Georgia"/>
                <a:ea typeface="Georgia"/>
                <a:cs typeface="Georgia"/>
                <a:sym typeface="Georgia"/>
              </a:rPr>
              <a:t>Contact Two Email:________________________________</a:t>
            </a:r>
          </a:p>
        </p:txBody>
      </p:sp>
      <p:sp>
        <p:nvSpPr>
          <p:cNvPr id="79" name="Shape 79"/>
          <p:cNvSpPr txBox="1"/>
          <p:nvPr/>
        </p:nvSpPr>
        <p:spPr>
          <a:xfrm>
            <a:off x="385875" y="7543800"/>
            <a:ext cx="6896100" cy="2448000"/>
          </a:xfrm>
          <a:prstGeom prst="rect">
            <a:avLst/>
          </a:prstGeom>
          <a:noFill/>
          <a:ln>
            <a:noFill/>
          </a:ln>
        </p:spPr>
        <p:txBody>
          <a:bodyPr anchorCtr="0" anchor="t" bIns="91425" lIns="91425" rIns="91425" tIns="91425">
            <a:noAutofit/>
          </a:bodyPr>
          <a:lstStyle/>
          <a:p>
            <a:pPr lvl="0" rtl="0">
              <a:lnSpc>
                <a:spcPct val="120000"/>
              </a:lnSpc>
              <a:spcBef>
                <a:spcPts val="0"/>
              </a:spcBef>
              <a:buClr>
                <a:schemeClr val="dk1"/>
              </a:buClr>
              <a:buSzPct val="68750"/>
              <a:buFont typeface="Arial"/>
              <a:buNone/>
            </a:pPr>
            <a:r>
              <a:rPr lang="en" sz="1600">
                <a:solidFill>
                  <a:schemeClr val="dk1"/>
                </a:solidFill>
                <a:latin typeface="Georgia"/>
                <a:ea typeface="Georgia"/>
                <a:cs typeface="Georgia"/>
                <a:sym typeface="Georgia"/>
              </a:rPr>
              <a:t>Parents and Students,</a:t>
            </a:r>
          </a:p>
          <a:p>
            <a:pPr lvl="0" rtl="0">
              <a:lnSpc>
                <a:spcPct val="120000"/>
              </a:lnSpc>
              <a:spcBef>
                <a:spcPts val="0"/>
              </a:spcBef>
              <a:buClr>
                <a:schemeClr val="dk1"/>
              </a:buClr>
              <a:buSzPct val="68750"/>
              <a:buFont typeface="Arial"/>
              <a:buNone/>
            </a:pPr>
            <a:r>
              <a:rPr lang="en" sz="1600">
                <a:solidFill>
                  <a:schemeClr val="dk1"/>
                </a:solidFill>
                <a:latin typeface="Georgia"/>
                <a:ea typeface="Georgia"/>
                <a:cs typeface="Georgia"/>
                <a:sym typeface="Georgia"/>
              </a:rPr>
              <a:t>Please sign and return this sheet when you have reviewed syllabus information and have filled out the Parent Contact Form!</a:t>
            </a:r>
          </a:p>
          <a:p>
            <a:pPr lvl="0" rtl="0">
              <a:lnSpc>
                <a:spcPct val="115000"/>
              </a:lnSpc>
              <a:spcBef>
                <a:spcPts val="0"/>
              </a:spcBef>
              <a:buClr>
                <a:schemeClr val="dk1"/>
              </a:buClr>
              <a:buFont typeface="Arial"/>
              <a:buNone/>
            </a:pPr>
            <a:r>
              <a:t/>
            </a:r>
            <a:endParaRPr sz="1600">
              <a:solidFill>
                <a:schemeClr val="dk1"/>
              </a:solidFill>
              <a:latin typeface="Georgia"/>
              <a:ea typeface="Georgia"/>
              <a:cs typeface="Georgia"/>
              <a:sym typeface="Georgia"/>
            </a:endParaRPr>
          </a:p>
          <a:p>
            <a:pPr lvl="0" rtl="0">
              <a:lnSpc>
                <a:spcPct val="120000"/>
              </a:lnSpc>
              <a:spcBef>
                <a:spcPts val="0"/>
              </a:spcBef>
              <a:buClr>
                <a:schemeClr val="dk1"/>
              </a:buClr>
              <a:buSzPct val="68750"/>
              <a:buFont typeface="Arial"/>
              <a:buNone/>
            </a:pPr>
            <a:r>
              <a:rPr b="1" lang="en" sz="1600">
                <a:solidFill>
                  <a:schemeClr val="dk1"/>
                </a:solidFill>
                <a:latin typeface="Georgia"/>
                <a:ea typeface="Georgia"/>
                <a:cs typeface="Georgia"/>
                <a:sym typeface="Georgia"/>
              </a:rPr>
              <a:t>Parent Signature</a:t>
            </a:r>
            <a:r>
              <a:rPr lang="en" sz="1600">
                <a:solidFill>
                  <a:schemeClr val="dk1"/>
                </a:solidFill>
                <a:latin typeface="Georgia"/>
                <a:ea typeface="Georgia"/>
                <a:cs typeface="Georgia"/>
                <a:sym typeface="Georgia"/>
              </a:rPr>
              <a:t>:____________________________________</a:t>
            </a:r>
          </a:p>
          <a:p>
            <a:pPr lvl="0" rtl="0">
              <a:lnSpc>
                <a:spcPct val="115000"/>
              </a:lnSpc>
              <a:spcBef>
                <a:spcPts val="0"/>
              </a:spcBef>
              <a:buClr>
                <a:schemeClr val="dk1"/>
              </a:buClr>
              <a:buFont typeface="Arial"/>
              <a:buNone/>
            </a:pPr>
            <a:r>
              <a:t/>
            </a:r>
            <a:endParaRPr sz="1600">
              <a:solidFill>
                <a:schemeClr val="dk1"/>
              </a:solidFill>
              <a:latin typeface="Georgia"/>
              <a:ea typeface="Georgia"/>
              <a:cs typeface="Georgia"/>
              <a:sym typeface="Georgia"/>
            </a:endParaRPr>
          </a:p>
          <a:p>
            <a:pPr lvl="0">
              <a:spcBef>
                <a:spcPts val="0"/>
              </a:spcBef>
              <a:buNone/>
            </a:pPr>
            <a:r>
              <a:rPr b="1" lang="en" sz="1600">
                <a:solidFill>
                  <a:schemeClr val="dk1"/>
                </a:solidFill>
                <a:latin typeface="Georgia"/>
                <a:ea typeface="Georgia"/>
                <a:cs typeface="Georgia"/>
                <a:sym typeface="Georgia"/>
              </a:rPr>
              <a:t>Student Signature:</a:t>
            </a:r>
            <a:r>
              <a:rPr lang="en" sz="1600">
                <a:solidFill>
                  <a:schemeClr val="dk1"/>
                </a:solidFill>
                <a:latin typeface="Georgia"/>
                <a:ea typeface="Georgia"/>
                <a:cs typeface="Georgia"/>
                <a:sym typeface="Georgia"/>
              </a:rPr>
              <a:t>____________________________________</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